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67" r:id="rId5"/>
    <p:sldId id="259" r:id="rId6"/>
    <p:sldId id="270" r:id="rId7"/>
    <p:sldId id="271" r:id="rId8"/>
    <p:sldId id="272" r:id="rId9"/>
    <p:sldId id="269" r:id="rId10"/>
    <p:sldId id="273" r:id="rId11"/>
    <p:sldId id="275" r:id="rId12"/>
    <p:sldId id="260" r:id="rId13"/>
    <p:sldId id="261" r:id="rId14"/>
    <p:sldId id="276" r:id="rId15"/>
    <p:sldId id="278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3086"/>
    <a:srgbClr val="FAFCFB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97" autoAdjust="0"/>
    <p:restoredTop sz="94711"/>
  </p:normalViewPr>
  <p:slideViewPr>
    <p:cSldViewPr snapToGrid="0" snapToObjects="1">
      <p:cViewPr varScale="1">
        <p:scale>
          <a:sx n="107" d="100"/>
          <a:sy n="107" d="100"/>
        </p:scale>
        <p:origin x="10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C1A6D594-F937-4589-8299-B9E3703C5117}"/>
    <pc:docChg chg="custSel modSld">
      <pc:chgData name="James Clegg" userId="c6df1435-7a36-4b38-be4d-16e68e91152f" providerId="ADAL" clId="{C1A6D594-F937-4589-8299-B9E3703C5117}" dt="2021-06-30T08:21:40.343" v="12"/>
      <pc:docMkLst>
        <pc:docMk/>
      </pc:docMkLst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3299310921" sldId="259"/>
        </pc:sldMkLst>
        <pc:picChg chg="del">
          <ac:chgData name="James Clegg" userId="c6df1435-7a36-4b38-be4d-16e68e91152f" providerId="ADAL" clId="{C1A6D594-F937-4589-8299-B9E3703C5117}" dt="2021-06-30T08:21:11.766" v="1" actId="478"/>
          <ac:picMkLst>
            <pc:docMk/>
            <pc:sldMk cId="3299310921" sldId="259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543163454" sldId="260"/>
        </pc:sldMkLst>
        <pc:picChg chg="del">
          <ac:chgData name="James Clegg" userId="c6df1435-7a36-4b38-be4d-16e68e91152f" providerId="ADAL" clId="{C1A6D594-F937-4589-8299-B9E3703C5117}" dt="2021-06-30T08:21:25.091" v="8" actId="478"/>
          <ac:picMkLst>
            <pc:docMk/>
            <pc:sldMk cId="543163454" sldId="260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3754808443" sldId="261"/>
        </pc:sldMkLst>
        <pc:picChg chg="del">
          <ac:chgData name="James Clegg" userId="c6df1435-7a36-4b38-be4d-16e68e91152f" providerId="ADAL" clId="{C1A6D594-F937-4589-8299-B9E3703C5117}" dt="2021-06-30T08:21:26.478" v="9" actId="478"/>
          <ac:picMkLst>
            <pc:docMk/>
            <pc:sldMk cId="3754808443" sldId="261"/>
            <ac:picMk id="3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4095311432" sldId="267"/>
        </pc:sldMkLst>
        <pc:picChg chg="del">
          <ac:chgData name="James Clegg" userId="c6df1435-7a36-4b38-be4d-16e68e91152f" providerId="ADAL" clId="{C1A6D594-F937-4589-8299-B9E3703C5117}" dt="2021-06-30T08:21:10.516" v="0" actId="478"/>
          <ac:picMkLst>
            <pc:docMk/>
            <pc:sldMk cId="4095311432" sldId="267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2080867394" sldId="269"/>
        </pc:sldMkLst>
        <pc:picChg chg="del">
          <ac:chgData name="James Clegg" userId="c6df1435-7a36-4b38-be4d-16e68e91152f" providerId="ADAL" clId="{C1A6D594-F937-4589-8299-B9E3703C5117}" dt="2021-06-30T08:21:19.945" v="5" actId="478"/>
          <ac:picMkLst>
            <pc:docMk/>
            <pc:sldMk cId="2080867394" sldId="269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3802153813" sldId="270"/>
        </pc:sldMkLst>
        <pc:picChg chg="del">
          <ac:chgData name="James Clegg" userId="c6df1435-7a36-4b38-be4d-16e68e91152f" providerId="ADAL" clId="{C1A6D594-F937-4589-8299-B9E3703C5117}" dt="2021-06-30T08:21:13.275" v="2" actId="478"/>
          <ac:picMkLst>
            <pc:docMk/>
            <pc:sldMk cId="3802153813" sldId="270"/>
            <ac:picMk id="1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3947025691" sldId="271"/>
        </pc:sldMkLst>
        <pc:picChg chg="del">
          <ac:chgData name="James Clegg" userId="c6df1435-7a36-4b38-be4d-16e68e91152f" providerId="ADAL" clId="{C1A6D594-F937-4589-8299-B9E3703C5117}" dt="2021-06-30T08:21:15.138" v="3" actId="478"/>
          <ac:picMkLst>
            <pc:docMk/>
            <pc:sldMk cId="3947025691" sldId="271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1896720275" sldId="272"/>
        </pc:sldMkLst>
        <pc:picChg chg="del">
          <ac:chgData name="James Clegg" userId="c6df1435-7a36-4b38-be4d-16e68e91152f" providerId="ADAL" clId="{C1A6D594-F937-4589-8299-B9E3703C5117}" dt="2021-06-30T08:21:16.658" v="4" actId="478"/>
          <ac:picMkLst>
            <pc:docMk/>
            <pc:sldMk cId="1896720275" sldId="272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3797691104" sldId="273"/>
        </pc:sldMkLst>
        <pc:picChg chg="del">
          <ac:chgData name="James Clegg" userId="c6df1435-7a36-4b38-be4d-16e68e91152f" providerId="ADAL" clId="{C1A6D594-F937-4589-8299-B9E3703C5117}" dt="2021-06-30T08:21:21.798" v="6" actId="478"/>
          <ac:picMkLst>
            <pc:docMk/>
            <pc:sldMk cId="3797691104" sldId="273"/>
            <ac:picMk id="3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553697336" sldId="275"/>
        </pc:sldMkLst>
        <pc:picChg chg="del">
          <ac:chgData name="James Clegg" userId="c6df1435-7a36-4b38-be4d-16e68e91152f" providerId="ADAL" clId="{C1A6D594-F937-4589-8299-B9E3703C5117}" dt="2021-06-30T08:21:23.320" v="7" actId="478"/>
          <ac:picMkLst>
            <pc:docMk/>
            <pc:sldMk cId="553697336" sldId="275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2151423147" sldId="276"/>
        </pc:sldMkLst>
        <pc:picChg chg="del">
          <ac:chgData name="James Clegg" userId="c6df1435-7a36-4b38-be4d-16e68e91152f" providerId="ADAL" clId="{C1A6D594-F937-4589-8299-B9E3703C5117}" dt="2021-06-30T08:21:28.292" v="10" actId="478"/>
          <ac:picMkLst>
            <pc:docMk/>
            <pc:sldMk cId="2151423147" sldId="276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C1A6D594-F937-4589-8299-B9E3703C5117}" dt="2021-06-30T08:21:40.343" v="12"/>
        <pc:sldMkLst>
          <pc:docMk/>
          <pc:sldMk cId="1526209184" sldId="278"/>
        </pc:sldMkLst>
        <pc:picChg chg="del">
          <ac:chgData name="James Clegg" userId="c6df1435-7a36-4b38-be4d-16e68e91152f" providerId="ADAL" clId="{C1A6D594-F937-4589-8299-B9E3703C5117}" dt="2021-06-30T08:21:29.797" v="11" actId="478"/>
          <ac:picMkLst>
            <pc:docMk/>
            <pc:sldMk cId="1526209184" sldId="278"/>
            <ac:picMk id="5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jp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19.png"/><Relationship Id="rId10" Type="http://schemas.openxmlformats.org/officeDocument/2006/relationships/image" Target="../media/image20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22.png"/><Relationship Id="rId10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25.png"/><Relationship Id="rId10" Type="http://schemas.openxmlformats.org/officeDocument/2006/relationships/image" Target="../media/image20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2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716C1A4-D657-4B9A-9CAE-3E826BD47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34" y="3335325"/>
            <a:ext cx="3155167" cy="17535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E46359B-11AD-4D58-940F-F572833BED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9122" y="2272953"/>
            <a:ext cx="6047756" cy="1457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3CA64F-099E-456A-9F5A-AE221C5E13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538" y="3197909"/>
            <a:ext cx="3155167" cy="25997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74F360-5921-43BA-ABDB-0C503E301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2902" y="3765038"/>
            <a:ext cx="2038516" cy="1749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DEC5A2-5748-4271-803D-D92682CE7D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671849" y="1130636"/>
            <a:ext cx="2030711" cy="7498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4ACFF3-CD60-4900-BE4A-F10F594B25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66088" y="799706"/>
            <a:ext cx="2603158" cy="173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311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66569" y="652046"/>
            <a:ext cx="88565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</a:rPr>
              <a:t>Eva cycled 35 km over 3 days.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</a:rPr>
              <a:t>On day 2, she cycled twice as many kilometres as on day 1</a:t>
            </a:r>
            <a:endParaRPr lang="en-GB" sz="14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</a:rPr>
              <a:t>On day 3 she cycled twice as many kilometres as on day 2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</a:rPr>
              <a:t>How many kilometres did Eva cycle on each day?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55002" y="2312882"/>
            <a:ext cx="1118925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TextBox 54"/>
          <p:cNvSpPr txBox="1"/>
          <p:nvPr/>
        </p:nvSpPr>
        <p:spPr>
          <a:xfrm>
            <a:off x="1956784" y="2362244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9" name="Right Brace 8"/>
          <p:cNvSpPr/>
          <p:nvPr/>
        </p:nvSpPr>
        <p:spPr>
          <a:xfrm>
            <a:off x="6091501" y="2310813"/>
            <a:ext cx="356937" cy="2157963"/>
          </a:xfrm>
          <a:prstGeom prst="rightBrace">
            <a:avLst>
              <a:gd name="adj1" fmla="val 8333"/>
              <a:gd name="adj2" fmla="val 5056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Box 21"/>
          <p:cNvSpPr txBox="1"/>
          <p:nvPr/>
        </p:nvSpPr>
        <p:spPr>
          <a:xfrm>
            <a:off x="6650202" y="3144087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35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555002" y="3094725"/>
            <a:ext cx="2227844" cy="560390"/>
            <a:chOff x="1555002" y="3094725"/>
            <a:chExt cx="2227844" cy="560390"/>
          </a:xfrm>
        </p:grpSpPr>
        <p:sp>
          <p:nvSpPr>
            <p:cNvPr id="12" name="Rectangle 11"/>
            <p:cNvSpPr/>
            <p:nvPr/>
          </p:nvSpPr>
          <p:spPr>
            <a:xfrm>
              <a:off x="1555002" y="309472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63921" y="309472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50499" y="3910455"/>
            <a:ext cx="3351272" cy="560390"/>
            <a:chOff x="1550499" y="3910455"/>
            <a:chExt cx="3351272" cy="560390"/>
          </a:xfrm>
        </p:grpSpPr>
        <p:grpSp>
          <p:nvGrpSpPr>
            <p:cNvPr id="15" name="Group 14"/>
            <p:cNvGrpSpPr/>
            <p:nvPr/>
          </p:nvGrpSpPr>
          <p:grpSpPr>
            <a:xfrm>
              <a:off x="1550499" y="3910455"/>
              <a:ext cx="2227844" cy="560390"/>
              <a:chOff x="1555002" y="3094725"/>
              <a:chExt cx="2227844" cy="56039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55002" y="3094725"/>
                <a:ext cx="1118925" cy="5603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3921" y="3094725"/>
                <a:ext cx="1118925" cy="5603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3782846" y="391045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144145" y="2731536"/>
                <a:ext cx="177805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prstClr val="black"/>
                    </a:solidFill>
                  </a:rPr>
                  <a:t>35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7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5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145" y="2731536"/>
                <a:ext cx="1778051" cy="523220"/>
              </a:xfrm>
              <a:prstGeom prst="rect">
                <a:avLst/>
              </a:prstGeom>
              <a:blipFill>
                <a:blip r:embed="rId7"/>
                <a:stretch>
                  <a:fillRect l="-7192" t="-10465" r="-5137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54"/>
          <p:cNvSpPr txBox="1"/>
          <p:nvPr/>
        </p:nvSpPr>
        <p:spPr>
          <a:xfrm>
            <a:off x="1956784" y="3185712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1" name="TextBox 54"/>
          <p:cNvSpPr txBox="1"/>
          <p:nvPr/>
        </p:nvSpPr>
        <p:spPr>
          <a:xfrm>
            <a:off x="1956784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2" name="TextBox 54"/>
          <p:cNvSpPr txBox="1"/>
          <p:nvPr/>
        </p:nvSpPr>
        <p:spPr>
          <a:xfrm>
            <a:off x="3026667" y="3185711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3" name="TextBox 54"/>
          <p:cNvSpPr txBox="1"/>
          <p:nvPr/>
        </p:nvSpPr>
        <p:spPr>
          <a:xfrm>
            <a:off x="3057459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4" name="TextBox 54"/>
          <p:cNvSpPr txBox="1"/>
          <p:nvPr/>
        </p:nvSpPr>
        <p:spPr>
          <a:xfrm>
            <a:off x="4175233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16175" y="2319925"/>
            <a:ext cx="61464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Eva cycled 5 km on day 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971938" y="3140211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10 km on day 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12384" y="3958908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and 20 km on day 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93459" y="3910455"/>
            <a:ext cx="1118925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9" name="TextBox 54"/>
          <p:cNvSpPr txBox="1"/>
          <p:nvPr/>
        </p:nvSpPr>
        <p:spPr>
          <a:xfrm>
            <a:off x="5259904" y="3965781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0824" y="2326737"/>
            <a:ext cx="87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7199" y="3130205"/>
            <a:ext cx="92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2076" y="3943861"/>
            <a:ext cx="96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480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9" grpId="1" animBg="1"/>
      <p:bldP spid="10" grpId="0"/>
      <p:bldP spid="10" grpId="1"/>
      <p:bldP spid="19" grpId="0"/>
      <p:bldP spid="19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3" y="499909"/>
            <a:ext cx="1000441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Teddy cycled 30 km over 3 days.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2, he cycled 2 kilometres further than day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3, he cycled 2 kilometres further than day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How many kilometres did Teddy cycle on each day?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7365" y="4622493"/>
            <a:ext cx="747045" cy="747045"/>
          </a:xfrm>
          <a:prstGeom prst="rect">
            <a:avLst/>
          </a:prstGeom>
        </p:spPr>
      </p:pic>
      <p:sp>
        <p:nvSpPr>
          <p:cNvPr id="6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30209" y="476518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85" y="3991506"/>
            <a:ext cx="1899507" cy="15473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2521" y="3853900"/>
            <a:ext cx="1427798" cy="17223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142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3" y="499909"/>
            <a:ext cx="100044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Teddy cycled 30 km over 3 days.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2, he cycled 2 kilometres further than day 1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3, he cycled 2 kilometres further than day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How many kilometres did Teddy cycle on each day?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71703" y="2012433"/>
            <a:ext cx="238298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8 km </a:t>
            </a:r>
          </a:p>
          <a:p>
            <a:pPr algn="l"/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10 km </a:t>
            </a:r>
          </a:p>
          <a:p>
            <a:pPr algn="l"/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12 km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67710" y="2101202"/>
            <a:ext cx="1796874" cy="4987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Rectangle 12"/>
          <p:cNvSpPr/>
          <p:nvPr/>
        </p:nvSpPr>
        <p:spPr>
          <a:xfrm>
            <a:off x="1567710" y="3068232"/>
            <a:ext cx="2143238" cy="4987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3378438" y="3064293"/>
            <a:ext cx="0" cy="50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67710" y="4018739"/>
            <a:ext cx="2503456" cy="4987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378438" y="4012151"/>
            <a:ext cx="0" cy="50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724803" y="4012151"/>
            <a:ext cx="0" cy="50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89352" y="3094431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64584" y="4066063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76574" y="4064590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</a:t>
            </a: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 flipH="1" flipV="1">
            <a:off x="3364584" y="1917864"/>
            <a:ext cx="1016" cy="17988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3718865" y="2867893"/>
            <a:ext cx="0" cy="178899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4282265" y="2064327"/>
            <a:ext cx="356937" cy="2434312"/>
          </a:xfrm>
          <a:prstGeom prst="rightBrace">
            <a:avLst>
              <a:gd name="adj1" fmla="val 8333"/>
              <a:gd name="adj2" fmla="val 5056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747098" y="3050360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892423" y="2874370"/>
                <a:ext cx="24896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6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24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423" y="2874370"/>
                <a:ext cx="2489604" cy="523220"/>
              </a:xfrm>
              <a:prstGeom prst="rect">
                <a:avLst/>
              </a:prstGeom>
              <a:blipFill>
                <a:blip r:embed="rId7"/>
                <a:stretch>
                  <a:fillRect l="-5147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892423" y="3455916"/>
                <a:ext cx="24896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24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8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423" y="3455916"/>
                <a:ext cx="2489604" cy="523220"/>
              </a:xfrm>
              <a:prstGeom prst="rect">
                <a:avLst/>
              </a:prstGeom>
              <a:blipFill>
                <a:blip r:embed="rId8"/>
                <a:stretch>
                  <a:fillRect l="-5147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282108" y="4037289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16022" y="2116506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82108" y="3078520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8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0824" y="2101202"/>
            <a:ext cx="87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2076" y="3035090"/>
            <a:ext cx="92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2076" y="4050969"/>
            <a:ext cx="96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Day 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3E6F296-5897-476D-B100-8493A0340EA6}"/>
              </a:ext>
            </a:extLst>
          </p:cNvPr>
          <p:cNvCxnSpPr/>
          <p:nvPr/>
        </p:nvCxnSpPr>
        <p:spPr>
          <a:xfrm flipV="1">
            <a:off x="3378438" y="3050360"/>
            <a:ext cx="332510" cy="5166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FB23F3E-4FF8-49A0-B800-F5638DD3ECBE}"/>
              </a:ext>
            </a:extLst>
          </p:cNvPr>
          <p:cNvCxnSpPr/>
          <p:nvPr/>
        </p:nvCxnSpPr>
        <p:spPr>
          <a:xfrm flipV="1">
            <a:off x="3382397" y="4004626"/>
            <a:ext cx="332510" cy="5166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E2C7B9-60F3-4166-B59E-28032165B4B2}"/>
              </a:ext>
            </a:extLst>
          </p:cNvPr>
          <p:cNvCxnSpPr/>
          <p:nvPr/>
        </p:nvCxnSpPr>
        <p:spPr>
          <a:xfrm flipV="1">
            <a:off x="3718942" y="4018211"/>
            <a:ext cx="332510" cy="5166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2620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8" grpId="0"/>
      <p:bldP spid="19" grpId="0"/>
      <p:bldP spid="20" grpId="0"/>
      <p:bldP spid="23" grpId="0" animBg="1"/>
      <p:bldP spid="24" grpId="0"/>
      <p:bldP spid="25" grpId="0"/>
      <p:bldP spid="25" grpId="1"/>
      <p:bldP spid="26" grpId="0"/>
      <p:bldP spid="26" grpId="1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454" y="657290"/>
            <a:ext cx="80013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Here are the admission charges for White Valley Theme Park.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6295" y="1798676"/>
            <a:ext cx="54117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Is it better value to buy individual                tickets or one family ticket for</a:t>
            </a:r>
          </a:p>
          <a:p>
            <a:pPr algn="l"/>
            <a:endParaRPr lang="en-GB" sz="1200" dirty="0"/>
          </a:p>
          <a:p>
            <a:pPr marL="514350" indent="-514350" algn="l">
              <a:buAutoNum type="alphaLcParenR"/>
            </a:pPr>
            <a:r>
              <a:rPr lang="en-GB" sz="2800" dirty="0"/>
              <a:t>2 adults and 2 children</a:t>
            </a:r>
          </a:p>
          <a:p>
            <a:pPr marL="514350" indent="-514350" algn="l">
              <a:buAutoNum type="alphaLcParenR"/>
            </a:pPr>
            <a:r>
              <a:rPr lang="en-GB" sz="2800" dirty="0"/>
              <a:t>1 adult and 3 children</a:t>
            </a:r>
          </a:p>
          <a:p>
            <a:pPr marL="514350" indent="-514350" algn="l">
              <a:buAutoNum type="alphaLcParenR"/>
            </a:pPr>
            <a:r>
              <a:rPr lang="en-GB" sz="2800" dirty="0"/>
              <a:t>2 adults and 3 children</a:t>
            </a:r>
          </a:p>
          <a:p>
            <a:pPr algn="l"/>
            <a:endParaRPr lang="en-GB" sz="1400" dirty="0"/>
          </a:p>
          <a:p>
            <a:pPr algn="l"/>
            <a:endParaRPr lang="en-GB" sz="1200" dirty="0"/>
          </a:p>
          <a:p>
            <a:pPr algn="l"/>
            <a:r>
              <a:rPr lang="en-GB" sz="2800" dirty="0"/>
              <a:t>What is the difference in price for each group?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582" y="4695736"/>
            <a:ext cx="747045" cy="74704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088064" y="1320721"/>
            <a:ext cx="2818978" cy="3221973"/>
            <a:chOff x="6088064" y="1320721"/>
            <a:chExt cx="2818978" cy="3221973"/>
          </a:xfrm>
        </p:grpSpPr>
        <p:grpSp>
          <p:nvGrpSpPr>
            <p:cNvPr id="13" name="Group 12"/>
            <p:cNvGrpSpPr/>
            <p:nvPr/>
          </p:nvGrpSpPr>
          <p:grpSpPr>
            <a:xfrm>
              <a:off x="6088064" y="1320721"/>
              <a:ext cx="2818978" cy="3221973"/>
              <a:chOff x="6233704" y="1480992"/>
              <a:chExt cx="2818978" cy="2383735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233704" y="1524000"/>
                <a:ext cx="2744041" cy="234072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233704" y="1480992"/>
                <a:ext cx="2818978" cy="2299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/>
                  <a:t>Admission prices</a:t>
                </a:r>
              </a:p>
              <a:p>
                <a:pPr algn="ctr"/>
                <a:endParaRPr lang="en-GB" sz="2400" dirty="0"/>
              </a:p>
              <a:p>
                <a:pPr algn="ctr"/>
                <a:endParaRPr lang="en-GB" sz="2400" dirty="0"/>
              </a:p>
              <a:p>
                <a:pPr algn="ctr"/>
                <a:endParaRPr lang="en-GB" sz="2400" dirty="0"/>
              </a:p>
              <a:p>
                <a:r>
                  <a:rPr lang="en-GB" sz="2400" dirty="0"/>
                  <a:t>Adults …………… £12</a:t>
                </a:r>
              </a:p>
              <a:p>
                <a:r>
                  <a:rPr lang="en-GB" sz="2400" dirty="0"/>
                  <a:t>Children ……….. £8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Family ticket .... £38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716C1A4-D657-4B9A-9CAE-3E826BD47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88064" y="1490144"/>
              <a:ext cx="2536779" cy="1409850"/>
            </a:xfrm>
            <a:prstGeom prst="rect">
              <a:avLst/>
            </a:prstGeom>
          </p:spPr>
        </p:pic>
      </p:grpSp>
      <p:sp>
        <p:nvSpPr>
          <p:cNvPr id="16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12283" y="483423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93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495" y="574789"/>
            <a:ext cx="2267848" cy="254131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945923"/>
              </p:ext>
            </p:extLst>
          </p:nvPr>
        </p:nvGraphicFramePr>
        <p:xfrm>
          <a:off x="900545" y="715046"/>
          <a:ext cx="5922937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75">
                  <a:extLst>
                    <a:ext uri="{9D8B030D-6E8A-4147-A177-3AD203B41FA5}">
                      <a16:colId xmlns:a16="http://schemas.microsoft.com/office/drawing/2014/main" val="3240819415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885495967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3847222891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3942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Group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individual tickets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family ticket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Difference in price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6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2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8792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1 adult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553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610537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479962" y="1952394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898306" y="1901676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481662" y="1889697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549796" y="2670057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998442" y="2604652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72549" y="2705001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479961" y="3509655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070694" y="3398819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601915" y="3430534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915641" y="1845444"/>
            <a:ext cx="1399309" cy="692733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£8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blipFill>
                <a:blip r:embed="rId8"/>
                <a:stretch>
                  <a:fillRect l="-3261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1362449" y="4755130"/>
            <a:ext cx="606139" cy="4355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66732" y="4715872"/>
            <a:ext cx="499462" cy="444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456555" y="4740639"/>
            <a:ext cx="671947" cy="4197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379890" y="4755130"/>
            <a:ext cx="566030" cy="37679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54230" y="5060882"/>
            <a:ext cx="87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£20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67935" y="5060882"/>
            <a:ext cx="87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£20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945920" y="5043596"/>
                <a:ext cx="28775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£20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£40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920" y="5043596"/>
                <a:ext cx="2877562" cy="523220"/>
              </a:xfrm>
              <a:prstGeom prst="rect">
                <a:avLst/>
              </a:prstGeom>
              <a:blipFill>
                <a:blip r:embed="rId9"/>
                <a:stretch>
                  <a:fillRect l="-42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80215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6" grpId="0" animBg="1"/>
      <p:bldP spid="16" grpId="1" animBg="1"/>
      <p:bldP spid="19" grpId="0" animBg="1"/>
      <p:bldP spid="20" grpId="0" animBg="1"/>
      <p:bldP spid="21" grpId="0" animBg="1"/>
      <p:bldP spid="21" grpId="1" animBg="1"/>
      <p:bldP spid="22" grpId="0" animBg="1"/>
      <p:bldP spid="23" grpId="0" animBg="1"/>
      <p:bldP spid="24" grpId="0" animBg="1"/>
      <p:bldP spid="24" grpId="1" animBg="1"/>
      <p:bldP spid="25" grpId="0" animBg="1"/>
      <p:bldP spid="6" grpId="0" animBg="1"/>
      <p:bldP spid="7" grpId="0"/>
      <p:bldP spid="34" grpId="0"/>
      <p:bldP spid="35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495" y="574789"/>
            <a:ext cx="2267848" cy="254131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945923"/>
              </p:ext>
            </p:extLst>
          </p:nvPr>
        </p:nvGraphicFramePr>
        <p:xfrm>
          <a:off x="900545" y="715046"/>
          <a:ext cx="5922937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75">
                  <a:extLst>
                    <a:ext uri="{9D8B030D-6E8A-4147-A177-3AD203B41FA5}">
                      <a16:colId xmlns:a16="http://schemas.microsoft.com/office/drawing/2014/main" val="3240819415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885495967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3847222891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3942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Group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individual tickets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family ticket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Difference in price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6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2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8792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1 adult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553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6105373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5481662" y="1889697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549796" y="2670057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72549" y="2705001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479961" y="3509655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601915" y="3430534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894456" y="2600781"/>
            <a:ext cx="1399309" cy="692733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£8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£24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blipFill>
                <a:blip r:embed="rId8"/>
                <a:stretch>
                  <a:fillRect l="-3261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894456" y="4917639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£24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£36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56" y="4917639"/>
                <a:ext cx="3927204" cy="523220"/>
              </a:xfrm>
              <a:prstGeom prst="rect">
                <a:avLst/>
              </a:prstGeom>
              <a:blipFill>
                <a:blip r:embed="rId9"/>
                <a:stretch>
                  <a:fillRect l="-3261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4702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495" y="574789"/>
            <a:ext cx="2267848" cy="254131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945923"/>
              </p:ext>
            </p:extLst>
          </p:nvPr>
        </p:nvGraphicFramePr>
        <p:xfrm>
          <a:off x="900545" y="715046"/>
          <a:ext cx="5922937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75">
                  <a:extLst>
                    <a:ext uri="{9D8B030D-6E8A-4147-A177-3AD203B41FA5}">
                      <a16:colId xmlns:a16="http://schemas.microsoft.com/office/drawing/2014/main" val="3240819415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885495967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3847222891"/>
                    </a:ext>
                  </a:extLst>
                </a:gridCol>
                <a:gridCol w="1498254">
                  <a:extLst>
                    <a:ext uri="{9D8B030D-6E8A-4147-A177-3AD203B41FA5}">
                      <a16:colId xmlns:a16="http://schemas.microsoft.com/office/drawing/2014/main" val="23942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Group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individual tickets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Cost of family ticket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Difference in price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6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2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8792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1 adult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553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2 adults </a:t>
                      </a:r>
                    </a:p>
                    <a:p>
                      <a:pPr algn="ctr"/>
                      <a:r>
                        <a:rPr lang="en-GB" sz="2200" dirty="0"/>
                        <a:t>3 children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/>
                        <a:t>£10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6105373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5481662" y="1889697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72549" y="2705001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479961" y="3509655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601915" y="3430534"/>
            <a:ext cx="1177637" cy="554182"/>
          </a:xfrm>
          <a:prstGeom prst="rect">
            <a:avLst/>
          </a:prstGeom>
          <a:solidFill>
            <a:srgbClr val="FAF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894456" y="3361258"/>
            <a:ext cx="1399309" cy="692733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£12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£24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41" y="4276211"/>
                <a:ext cx="3927204" cy="523220"/>
              </a:xfrm>
              <a:prstGeom prst="rect">
                <a:avLst/>
              </a:prstGeom>
              <a:blipFill>
                <a:blip r:embed="rId8"/>
                <a:stretch>
                  <a:fillRect l="-3261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894456" y="4917639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£24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£24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£48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56" y="4917639"/>
                <a:ext cx="3927204" cy="523220"/>
              </a:xfrm>
              <a:prstGeom prst="rect">
                <a:avLst/>
              </a:prstGeom>
              <a:blipFill>
                <a:blip r:embed="rId9"/>
                <a:stretch>
                  <a:fillRect l="-3261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727433" y="4276211"/>
                <a:ext cx="39272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£8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£24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433" y="4276211"/>
                <a:ext cx="3927204" cy="523220"/>
              </a:xfrm>
              <a:prstGeom prst="rect">
                <a:avLst/>
              </a:prstGeom>
              <a:blipFill>
                <a:blip r:embed="rId10"/>
                <a:stretch>
                  <a:fillRect l="-3101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4059382" y="1904031"/>
            <a:ext cx="1049447" cy="600746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2544055" y="2658437"/>
            <a:ext cx="1049447" cy="600746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4090613" y="3428898"/>
            <a:ext cx="1049447" cy="600746"/>
          </a:xfrm>
          <a:prstGeom prst="roundRect">
            <a:avLst/>
          </a:prstGeom>
          <a:noFill/>
          <a:ln w="38100">
            <a:solidFill>
              <a:srgbClr val="D43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672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5" grpId="0" animBg="1"/>
      <p:bldP spid="6" grpId="0" animBg="1"/>
      <p:bldP spid="7" grpId="0"/>
      <p:bldP spid="38" grpId="0"/>
      <p:bldP spid="13" grpId="0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/>
              <p:nvPr/>
            </p:nvSpPr>
            <p:spPr>
              <a:xfrm>
                <a:off x="538892" y="499909"/>
                <a:ext cx="8286453" cy="5693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Ron and Amir are at the theme park.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4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Ron spends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 of his money on lunch and has £24 left.</a:t>
                </a:r>
                <a:r>
                  <a:rPr kumimoji="0" lang="en-GB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Amir spends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 of his money on lunch and has £24 left.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44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6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36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/>
                  </a:rPr>
                  <a:t>How much money did each boy have to start with?</a:t>
                </a: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92" y="499909"/>
                <a:ext cx="8286453" cy="5693738"/>
              </a:xfrm>
              <a:prstGeom prst="rect">
                <a:avLst/>
              </a:prstGeom>
              <a:blipFill>
                <a:blip r:embed="rId6"/>
                <a:stretch>
                  <a:fillRect l="-1471" t="-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59543" y="3764619"/>
            <a:ext cx="747045" cy="747045"/>
          </a:xfrm>
          <a:prstGeom prst="rect">
            <a:avLst/>
          </a:prstGeom>
        </p:spPr>
      </p:pic>
      <p:sp>
        <p:nvSpPr>
          <p:cNvPr id="6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62387" y="3907308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547" y="352540"/>
            <a:ext cx="1427798" cy="176073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514" y="519559"/>
            <a:ext cx="1427798" cy="17031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086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/>
              <p:nvPr/>
            </p:nvSpPr>
            <p:spPr>
              <a:xfrm>
                <a:off x="538892" y="499909"/>
                <a:ext cx="8286453" cy="5878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Ron and Amir are at the theme park.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Ron spends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 of his money on lunch and has £24 left.</a:t>
                </a:r>
                <a:r>
                  <a:rPr kumimoji="0" lang="en-GB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/>
                  </a:rPr>
                  <a:t>How much money did each boy have to start with?</a:t>
                </a: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92" y="499909"/>
                <a:ext cx="8286453" cy="5878469"/>
              </a:xfrm>
              <a:prstGeom prst="rect">
                <a:avLst/>
              </a:prstGeom>
              <a:blipFill>
                <a:blip r:embed="rId6"/>
                <a:stretch>
                  <a:fillRect l="-1471" t="-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9207" y="2999500"/>
            <a:ext cx="2036184" cy="73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484555"/>
              </p:ext>
            </p:extLst>
          </p:nvPr>
        </p:nvGraphicFramePr>
        <p:xfrm>
          <a:off x="949208" y="2999500"/>
          <a:ext cx="5125745" cy="730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149">
                  <a:extLst>
                    <a:ext uri="{9D8B030D-6E8A-4147-A177-3AD203B41FA5}">
                      <a16:colId xmlns:a16="http://schemas.microsoft.com/office/drawing/2014/main" val="211361159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19338651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49542680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234813469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83335855"/>
                    </a:ext>
                  </a:extLst>
                </a:gridCol>
              </a:tblGrid>
              <a:tr h="7300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749623"/>
                  </a:ext>
                </a:extLst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 rot="16200000">
            <a:off x="3385647" y="-152866"/>
            <a:ext cx="252871" cy="512575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368575" y="1879558"/>
            <a:ext cx="78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?</a:t>
            </a:r>
          </a:p>
        </p:txBody>
      </p:sp>
      <p:sp>
        <p:nvSpPr>
          <p:cNvPr id="12" name="Right Brace 11"/>
          <p:cNvSpPr/>
          <p:nvPr/>
        </p:nvSpPr>
        <p:spPr>
          <a:xfrm rot="5400000">
            <a:off x="1794115" y="2980894"/>
            <a:ext cx="346367" cy="2036184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513309" y="4172170"/>
            <a:ext cx="147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spent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05438" y="2723382"/>
                <a:ext cx="18462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8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8" y="2723382"/>
                <a:ext cx="1846259" cy="523220"/>
              </a:xfrm>
              <a:prstGeom prst="rect">
                <a:avLst/>
              </a:prstGeom>
              <a:blipFill>
                <a:blip r:embed="rId8"/>
                <a:stretch>
                  <a:fillRect l="-6931" t="-11628" r="-1320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922177" y="3102527"/>
            <a:ext cx="1002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02779" y="3102527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62821" y="3102527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22863" y="3102527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82905" y="3102527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8</a:t>
            </a:r>
          </a:p>
        </p:txBody>
      </p:sp>
      <p:sp>
        <p:nvSpPr>
          <p:cNvPr id="20" name="Right Brace 19"/>
          <p:cNvSpPr/>
          <p:nvPr/>
        </p:nvSpPr>
        <p:spPr>
          <a:xfrm rot="5400000">
            <a:off x="4358594" y="2472328"/>
            <a:ext cx="346369" cy="3086358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183835" y="4182258"/>
            <a:ext cx="2216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left</a:t>
            </a:r>
          </a:p>
          <a:p>
            <a:pPr algn="l"/>
            <a:r>
              <a:rPr lang="en-GB" sz="2400" dirty="0"/>
              <a:t>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705439" y="3251818"/>
                <a:ext cx="20024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8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40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9" y="3251818"/>
                <a:ext cx="2002490" cy="523220"/>
              </a:xfrm>
              <a:prstGeom prst="rect">
                <a:avLst/>
              </a:prstGeom>
              <a:blipFill>
                <a:blip r:embed="rId9"/>
                <a:stretch>
                  <a:fillRect l="-6402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6705438" y="4150494"/>
            <a:ext cx="21199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Ron had £40</a:t>
            </a:r>
            <a:endParaRPr lang="en-GB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Right Brace 23"/>
          <p:cNvSpPr/>
          <p:nvPr/>
        </p:nvSpPr>
        <p:spPr>
          <a:xfrm rot="16200000">
            <a:off x="4437464" y="1308483"/>
            <a:ext cx="215667" cy="3059323"/>
          </a:xfrm>
          <a:prstGeom prst="rightBrace">
            <a:avLst>
              <a:gd name="adj1" fmla="val 8333"/>
              <a:gd name="adj2" fmla="val 50393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236454" y="2310339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dirty="0">
                <a:solidFill>
                  <a:prstClr val="black"/>
                </a:solidFill>
              </a:rPr>
              <a:t>£24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80854" y="1766796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40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983" y="434136"/>
            <a:ext cx="1427798" cy="17607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769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1" grpId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/>
              <p:nvPr/>
            </p:nvSpPr>
            <p:spPr>
              <a:xfrm>
                <a:off x="538892" y="499909"/>
                <a:ext cx="8286453" cy="5878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Ron and Amir are at the theme park.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Amir spends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</a:t>
                </a: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of his money on lunch and has £24 left.</a:t>
                </a:r>
                <a:r>
                  <a:rPr kumimoji="0" lang="en-GB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800" noProof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/>
                  </a:rPr>
                  <a:t>How much money did each boy have to start with?</a:t>
                </a: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38">
                <a:extLst>
                  <a:ext uri="{FF2B5EF4-FFF2-40B4-BE49-F238E27FC236}">
                    <a16:creationId xmlns:a16="http://schemas.microsoft.com/office/drawing/2014/main" id="{9AD4189C-A14B-400F-8A5E-C9650B9B0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92" y="499909"/>
                <a:ext cx="8286453" cy="5878469"/>
              </a:xfrm>
              <a:prstGeom prst="rect">
                <a:avLst/>
              </a:prstGeom>
              <a:blipFill>
                <a:blip r:embed="rId6"/>
                <a:stretch>
                  <a:fillRect l="-1471" t="-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77257" y="2999500"/>
            <a:ext cx="2202359" cy="75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685877"/>
              </p:ext>
            </p:extLst>
          </p:nvPr>
        </p:nvGraphicFramePr>
        <p:xfrm>
          <a:off x="978837" y="3025440"/>
          <a:ext cx="5125743" cy="730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2249">
                  <a:extLst>
                    <a:ext uri="{9D8B030D-6E8A-4147-A177-3AD203B41FA5}">
                      <a16:colId xmlns:a16="http://schemas.microsoft.com/office/drawing/2014/main" val="2113611595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3904786528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829795330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2193386515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2449542680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2234813469"/>
                    </a:ext>
                  </a:extLst>
                </a:gridCol>
                <a:gridCol w="732249">
                  <a:extLst>
                    <a:ext uri="{9D8B030D-6E8A-4147-A177-3AD203B41FA5}">
                      <a16:colId xmlns:a16="http://schemas.microsoft.com/office/drawing/2014/main" val="2483335855"/>
                    </a:ext>
                  </a:extLst>
                </a:gridCol>
              </a:tblGrid>
              <a:tr h="7300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749623"/>
                  </a:ext>
                </a:extLst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 rot="16200000">
            <a:off x="3385647" y="-152866"/>
            <a:ext cx="252871" cy="512575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368575" y="1879558"/>
            <a:ext cx="78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?</a:t>
            </a:r>
          </a:p>
        </p:txBody>
      </p:sp>
      <p:sp>
        <p:nvSpPr>
          <p:cNvPr id="12" name="Right Brace 11"/>
          <p:cNvSpPr/>
          <p:nvPr/>
        </p:nvSpPr>
        <p:spPr>
          <a:xfrm rot="5400000">
            <a:off x="1906043" y="2898597"/>
            <a:ext cx="346367" cy="2200781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643909" y="4148679"/>
            <a:ext cx="876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spent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05438" y="2723382"/>
                <a:ext cx="17854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6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8" y="2723382"/>
                <a:ext cx="1785419" cy="523220"/>
              </a:xfrm>
              <a:prstGeom prst="rect">
                <a:avLst/>
              </a:prstGeom>
              <a:blipFill>
                <a:blip r:embed="rId8"/>
                <a:stretch>
                  <a:fillRect l="-7167" t="-11628" r="-477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978838" y="3142522"/>
            <a:ext cx="719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98506" y="3142522"/>
            <a:ext cx="740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36329" y="3142522"/>
            <a:ext cx="736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82904" y="3142522"/>
            <a:ext cx="710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  <p:sp>
        <p:nvSpPr>
          <p:cNvPr id="20" name="Right Brace 19"/>
          <p:cNvSpPr/>
          <p:nvPr/>
        </p:nvSpPr>
        <p:spPr>
          <a:xfrm rot="5400000">
            <a:off x="4468912" y="2540558"/>
            <a:ext cx="346369" cy="2924964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310300" y="4148679"/>
            <a:ext cx="609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left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705438" y="3251818"/>
                <a:ext cx="18748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6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42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8" y="3251818"/>
                <a:ext cx="1874891" cy="523220"/>
              </a:xfrm>
              <a:prstGeom prst="rect">
                <a:avLst/>
              </a:prstGeom>
              <a:blipFill>
                <a:blip r:embed="rId9"/>
                <a:stretch>
                  <a:fillRect l="-681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6705438" y="4150494"/>
            <a:ext cx="2230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Amir had £42</a:t>
            </a:r>
            <a:endParaRPr lang="en-GB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Right Brace 23"/>
          <p:cNvSpPr/>
          <p:nvPr/>
        </p:nvSpPr>
        <p:spPr>
          <a:xfrm rot="16200000">
            <a:off x="4507258" y="1402671"/>
            <a:ext cx="240061" cy="2895340"/>
          </a:xfrm>
          <a:prstGeom prst="rightBrace">
            <a:avLst>
              <a:gd name="adj1" fmla="val 8333"/>
              <a:gd name="adj2" fmla="val 50393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281229" y="2318723"/>
            <a:ext cx="720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prstClr val="black"/>
                </a:solidFill>
              </a:rPr>
              <a:t>£24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80854" y="1766796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42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07" y="325293"/>
            <a:ext cx="1427798" cy="170311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439267" y="3142522"/>
            <a:ext cx="740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79616" y="3142522"/>
            <a:ext cx="736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15645" y="3142522"/>
            <a:ext cx="720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 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369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1" grpId="1"/>
      <p:bldP spid="12" grpId="0" animBg="1"/>
      <p:bldP spid="13" grpId="0"/>
      <p:bldP spid="14" grpId="0"/>
      <p:bldP spid="15" grpId="0"/>
      <p:bldP spid="16" grpId="0"/>
      <p:bldP spid="18" grpId="0"/>
      <p:bldP spid="19" grpId="0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3" y="499909"/>
            <a:ext cx="1000441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Eva cycled 35 km over 3 days.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2, she cycled twice as many kilometres as on day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On day 3 she cycled twice as many kilometres as on day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How many kilometres did Eva cycle on each day?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7365" y="4622493"/>
            <a:ext cx="747045" cy="747045"/>
          </a:xfrm>
          <a:prstGeom prst="rect">
            <a:avLst/>
          </a:prstGeom>
        </p:spPr>
      </p:pic>
      <p:sp>
        <p:nvSpPr>
          <p:cNvPr id="6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30209" y="476518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" y="3644587"/>
            <a:ext cx="2064846" cy="19558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316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4.4|5.9|2.3|2.6|3.5|6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3.6|6.2|6|4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13.1|1.8|1.5|10.9|1.5|1.6|2|8|1.5|31.4|4.7|8.5|6.6|4.4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7.6|4.9|8.9|11.4|1.5|2.2|2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8.6|6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8.6|6.9|10.7|10.1|3.3|5.9|3|6.2|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6.4|6.7|4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|3.7|4.3|3|4.4|8.2|6.1|7.4|6.2|8.8|4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4.5|2.8|1.8|4.8|2.7|6|5.1|6.8|9.4|5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4.8|6.6|5.2|6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14.3|9.4|15|8.2|6|8.5|2.5|3.1|4.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3" ma:contentTypeDescription="Create a new document." ma:contentTypeScope="" ma:versionID="c2e0ad7e8459b4a763097fd9c50beffe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379c73df8c7c32fbb5b9cacbe02209f3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D84827-C9B3-492B-A462-A2AC3DED0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BC5F11-B40C-47FE-884A-FCBB85ED7B57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cee99ee9-287b-4f9a-957c-ba5ae7375c9a"/>
    <ds:schemaRef ds:uri="522d4c35-b548-4432-90ae-af4376e1c4b4"/>
  </ds:schemaRefs>
</ds:datastoreItem>
</file>

<file path=customXml/itemProps3.xml><?xml version="1.0" encoding="utf-8"?>
<ds:datastoreItem xmlns:ds="http://schemas.openxmlformats.org/officeDocument/2006/customXml" ds:itemID="{5D7D4C71-66F9-48C9-8A4D-9694122813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412</TotalTime>
  <Words>681</Words>
  <Application>Microsoft Office PowerPoint</Application>
  <PresentationFormat>A4 Paper (210x297 mm)</PresentationFormat>
  <Paragraphs>216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68</cp:revision>
  <dcterms:created xsi:type="dcterms:W3CDTF">2019-10-15T10:24:11Z</dcterms:created>
  <dcterms:modified xsi:type="dcterms:W3CDTF">2021-06-30T08:21:43Z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